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Montserrat"/>
      <p:regular r:id="rId15"/>
      <p:bold r:id="rId16"/>
      <p:italic r:id="rId17"/>
      <p:boldItalic r:id="rId18"/>
    </p:embeddedFont>
    <p:embeddedFont>
      <p:font typeface="Lato"/>
      <p:regular r:id="rId19"/>
      <p:bold r:id="rId20"/>
      <p:italic r:id="rId21"/>
      <p:boldItalic r:id="rId22"/>
    </p:embeddedFont>
    <p:embeddedFont>
      <p:font typeface="Average"/>
      <p:regular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11" Type="http://schemas.openxmlformats.org/officeDocument/2006/relationships/slide" Target="slides/slide6.xml"/><Relationship Id="rId22" Type="http://schemas.openxmlformats.org/officeDocument/2006/relationships/font" Target="fonts/Lato-boldItalic.fntdata"/><Relationship Id="rId10" Type="http://schemas.openxmlformats.org/officeDocument/2006/relationships/slide" Target="slides/slide5.xml"/><Relationship Id="rId21"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Average-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regular.fntdata"/><Relationship Id="rId14" Type="http://schemas.openxmlformats.org/officeDocument/2006/relationships/slide" Target="slides/slide9.xml"/><Relationship Id="rId17" Type="http://schemas.openxmlformats.org/officeDocument/2006/relationships/font" Target="fonts/Montserrat-italic.fntdata"/><Relationship Id="rId16" Type="http://schemas.openxmlformats.org/officeDocument/2006/relationships/font" Target="fonts/Montserrat-bold.fntdata"/><Relationship Id="rId5" Type="http://schemas.openxmlformats.org/officeDocument/2006/relationships/notesMaster" Target="notesMasters/notesMaster1.xml"/><Relationship Id="rId19" Type="http://schemas.openxmlformats.org/officeDocument/2006/relationships/font" Target="fonts/Lato-regular.fntdata"/><Relationship Id="rId6" Type="http://schemas.openxmlformats.org/officeDocument/2006/relationships/slide" Target="slides/slide1.xml"/><Relationship Id="rId18" Type="http://schemas.openxmlformats.org/officeDocument/2006/relationships/font" Target="fonts/Montserrat-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2.pn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g6b8df5f839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6b8df5f839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Google Shape;273;g759021e5c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759021e5c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9.jpg"/><Relationship Id="rId4" Type="http://schemas.openxmlformats.org/officeDocument/2006/relationships/image" Target="../media/image7.jpg"/><Relationship Id="rId9" Type="http://schemas.openxmlformats.org/officeDocument/2006/relationships/image" Target="../media/image2.png"/><Relationship Id="rId5" Type="http://schemas.openxmlformats.org/officeDocument/2006/relationships/image" Target="../media/image5.jpg"/><Relationship Id="rId6" Type="http://schemas.openxmlformats.org/officeDocument/2006/relationships/image" Target="../media/image8.jpg"/><Relationship Id="rId7" Type="http://schemas.openxmlformats.org/officeDocument/2006/relationships/image" Target="../media/image6.jpg"/><Relationship Id="rId8"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idx="1" type="subTitle"/>
          </p:nvPr>
        </p:nvSpPr>
        <p:spPr>
          <a:xfrm>
            <a:off x="3452125" y="2571750"/>
            <a:ext cx="55164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3000">
                <a:latin typeface="Courier New"/>
                <a:ea typeface="Courier New"/>
                <a:cs typeface="Courier New"/>
                <a:sym typeface="Courier New"/>
              </a:rPr>
              <a:t>A Machine-Learning WAF</a:t>
            </a:r>
            <a:endParaRPr sz="30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(Desde 0)</a:t>
            </a:r>
            <a:endParaRPr sz="1200">
              <a:latin typeface="Courier New"/>
              <a:ea typeface="Courier New"/>
              <a:cs typeface="Courier New"/>
              <a:sym typeface="Courier New"/>
            </a:endParaRPr>
          </a:p>
        </p:txBody>
      </p:sp>
      <p:pic>
        <p:nvPicPr>
          <p:cNvPr id="229" name="Google Shape;229;p17"/>
          <p:cNvPicPr preferRelativeResize="0"/>
          <p:nvPr/>
        </p:nvPicPr>
        <p:blipFill>
          <a:blip r:embed="rId3">
            <a:alphaModFix/>
          </a:blip>
          <a:stretch>
            <a:fillRect/>
          </a:stretch>
        </p:blipFill>
        <p:spPr>
          <a:xfrm>
            <a:off x="3563675" y="1272475"/>
            <a:ext cx="2735287" cy="12992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18"/>
          <p:cNvSpPr txBox="1"/>
          <p:nvPr/>
        </p:nvSpPr>
        <p:spPr>
          <a:xfrm>
            <a:off x="1297500" y="1132625"/>
            <a:ext cx="7038900" cy="4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2400">
                <a:solidFill>
                  <a:srgbClr val="FFFFFF"/>
                </a:solidFill>
                <a:latin typeface="Montserrat"/>
                <a:ea typeface="Montserrat"/>
                <a:cs typeface="Montserrat"/>
                <a:sym typeface="Montserrat"/>
              </a:rPr>
              <a:t>Miembros</a:t>
            </a:r>
            <a:endParaRPr sz="2400">
              <a:solidFill>
                <a:srgbClr val="FFFFFF"/>
              </a:solidFill>
              <a:latin typeface="Montserrat"/>
              <a:ea typeface="Montserrat"/>
              <a:cs typeface="Montserrat"/>
              <a:sym typeface="Montserrat"/>
            </a:endParaRPr>
          </a:p>
        </p:txBody>
      </p:sp>
      <p:sp>
        <p:nvSpPr>
          <p:cNvPr id="235" name="Google Shape;235;p18"/>
          <p:cNvSpPr txBox="1"/>
          <p:nvPr/>
        </p:nvSpPr>
        <p:spPr>
          <a:xfrm>
            <a:off x="4884125" y="631875"/>
            <a:ext cx="3821700" cy="1735500"/>
          </a:xfrm>
          <a:prstGeom prst="rect">
            <a:avLst/>
          </a:prstGeom>
          <a:noFill/>
          <a:ln>
            <a:noFill/>
          </a:ln>
        </p:spPr>
        <p:txBody>
          <a:bodyPr anchorCtr="0" anchor="t" bIns="91425" lIns="91425" spcFirstLastPara="1" rIns="91425" wrap="square" tIns="91425">
            <a:noAutofit/>
          </a:bodyPr>
          <a:lstStyle/>
          <a:p>
            <a:pPr indent="0" lvl="0" marL="190500" marR="190500" rtl="0" algn="l">
              <a:lnSpc>
                <a:spcPct val="6000"/>
              </a:lnSpc>
              <a:spcBef>
                <a:spcPts val="1100"/>
              </a:spcBef>
              <a:spcAft>
                <a:spcPts val="0"/>
              </a:spcAft>
              <a:buNone/>
            </a:pPr>
            <a:r>
              <a:t/>
            </a:r>
            <a:endParaRPr sz="1200">
              <a:solidFill>
                <a:srgbClr val="FFFFFF"/>
              </a:solidFill>
            </a:endParaRPr>
          </a:p>
          <a:p>
            <a:pPr indent="0" lvl="0" marL="0" rtl="0" algn="l">
              <a:lnSpc>
                <a:spcPct val="6000"/>
              </a:lnSpc>
              <a:spcBef>
                <a:spcPts val="1100"/>
              </a:spcBef>
              <a:spcAft>
                <a:spcPts val="0"/>
              </a:spcAft>
              <a:buNone/>
            </a:pPr>
            <a:r>
              <a:rPr lang="es" sz="1200">
                <a:solidFill>
                  <a:srgbClr val="FFFFFF"/>
                </a:solidFill>
                <a:latin typeface="Courier New"/>
                <a:ea typeface="Courier New"/>
                <a:cs typeface="Courier New"/>
                <a:sym typeface="Courier New"/>
              </a:rPr>
              <a:t>                   ____     </a:t>
            </a:r>
            <a:endParaRPr sz="1200">
              <a:solidFill>
                <a:srgbClr val="FFFFFF"/>
              </a:solidFill>
              <a:latin typeface="Courier New"/>
              <a:ea typeface="Courier New"/>
              <a:cs typeface="Courier New"/>
              <a:sym typeface="Courier New"/>
            </a:endParaRPr>
          </a:p>
          <a:p>
            <a:pPr indent="0" lvl="0" marL="0" rtl="0" algn="l">
              <a:lnSpc>
                <a:spcPct val="6000"/>
              </a:lnSpc>
              <a:spcBef>
                <a:spcPts val="1100"/>
              </a:spcBef>
              <a:spcAft>
                <a:spcPts val="0"/>
              </a:spcAft>
              <a:buNone/>
            </a:pPr>
            <a:r>
              <a:rPr lang="es" sz="1200">
                <a:solidFill>
                  <a:srgbClr val="FFFFFF"/>
                </a:solidFill>
                <a:latin typeface="Courier New"/>
                <a:ea typeface="Courier New"/>
                <a:cs typeface="Courier New"/>
                <a:sym typeface="Courier New"/>
              </a:rPr>
              <a:t>   ____________  __/ / /___ _</a:t>
            </a:r>
            <a:endParaRPr sz="1200">
              <a:solidFill>
                <a:srgbClr val="FFFFFF"/>
              </a:solidFill>
              <a:latin typeface="Courier New"/>
              <a:ea typeface="Courier New"/>
              <a:cs typeface="Courier New"/>
              <a:sym typeface="Courier New"/>
            </a:endParaRPr>
          </a:p>
          <a:p>
            <a:pPr indent="0" lvl="0" marL="0" rtl="0" algn="l">
              <a:lnSpc>
                <a:spcPct val="6000"/>
              </a:lnSpc>
              <a:spcBef>
                <a:spcPts val="1100"/>
              </a:spcBef>
              <a:spcAft>
                <a:spcPts val="0"/>
              </a:spcAft>
              <a:buNone/>
            </a:pPr>
            <a:r>
              <a:rPr lang="es" sz="1200">
                <a:solidFill>
                  <a:srgbClr val="FFFFFF"/>
                </a:solidFill>
                <a:latin typeface="Courier New"/>
                <a:ea typeface="Courier New"/>
                <a:cs typeface="Courier New"/>
                <a:sym typeface="Courier New"/>
              </a:rPr>
              <a:t>  / ___/ ___/ / / / / / __ `/</a:t>
            </a:r>
            <a:endParaRPr sz="1200">
              <a:solidFill>
                <a:srgbClr val="FFFFFF"/>
              </a:solidFill>
              <a:latin typeface="Courier New"/>
              <a:ea typeface="Courier New"/>
              <a:cs typeface="Courier New"/>
              <a:sym typeface="Courier New"/>
            </a:endParaRPr>
          </a:p>
          <a:p>
            <a:pPr indent="0" lvl="0" marL="0" rtl="0" algn="l">
              <a:lnSpc>
                <a:spcPct val="6000"/>
              </a:lnSpc>
              <a:spcBef>
                <a:spcPts val="1100"/>
              </a:spcBef>
              <a:spcAft>
                <a:spcPts val="0"/>
              </a:spcAft>
              <a:buNone/>
            </a:pPr>
            <a:r>
              <a:rPr lang="es" sz="1200">
                <a:solidFill>
                  <a:srgbClr val="FFFFFF"/>
                </a:solidFill>
                <a:latin typeface="Courier New"/>
                <a:ea typeface="Courier New"/>
                <a:cs typeface="Courier New"/>
                <a:sym typeface="Courier New"/>
              </a:rPr>
              <a:t> (__  ) /__/ /_/ / / / /_/ / </a:t>
            </a:r>
            <a:endParaRPr sz="1200">
              <a:solidFill>
                <a:srgbClr val="FFFFFF"/>
              </a:solidFill>
              <a:latin typeface="Courier New"/>
              <a:ea typeface="Courier New"/>
              <a:cs typeface="Courier New"/>
              <a:sym typeface="Courier New"/>
            </a:endParaRPr>
          </a:p>
          <a:p>
            <a:pPr indent="0" lvl="0" marL="0" rtl="0" algn="l">
              <a:lnSpc>
                <a:spcPct val="6000"/>
              </a:lnSpc>
              <a:spcBef>
                <a:spcPts val="1100"/>
              </a:spcBef>
              <a:spcAft>
                <a:spcPts val="0"/>
              </a:spcAft>
              <a:buNone/>
            </a:pPr>
            <a:r>
              <a:rPr lang="es" sz="1200">
                <a:solidFill>
                  <a:srgbClr val="FFFFFF"/>
                </a:solidFill>
                <a:latin typeface="Courier New"/>
                <a:ea typeface="Courier New"/>
                <a:cs typeface="Courier New"/>
                <a:sym typeface="Courier New"/>
              </a:rPr>
              <a:t>/____/\___/\__, /_/_/\__,_/  </a:t>
            </a:r>
            <a:endParaRPr sz="1200">
              <a:solidFill>
                <a:srgbClr val="FFFFFF"/>
              </a:solidFill>
              <a:latin typeface="Courier New"/>
              <a:ea typeface="Courier New"/>
              <a:cs typeface="Courier New"/>
              <a:sym typeface="Courier New"/>
            </a:endParaRPr>
          </a:p>
          <a:p>
            <a:pPr indent="0" lvl="0" marL="190500" marR="190500" rtl="0" algn="l">
              <a:lnSpc>
                <a:spcPct val="6000"/>
              </a:lnSpc>
              <a:spcBef>
                <a:spcPts val="1100"/>
              </a:spcBef>
              <a:spcAft>
                <a:spcPts val="0"/>
              </a:spcAft>
              <a:buNone/>
            </a:pPr>
            <a:r>
              <a:rPr lang="es" sz="1200">
                <a:solidFill>
                  <a:srgbClr val="FFFFFF"/>
                </a:solidFill>
                <a:latin typeface="Courier New"/>
                <a:ea typeface="Courier New"/>
                <a:cs typeface="Courier New"/>
                <a:sym typeface="Courier New"/>
              </a:rPr>
              <a:t>          /____/      </a:t>
            </a:r>
            <a:r>
              <a:rPr lang="es" sz="1200">
                <a:solidFill>
                  <a:srgbClr val="FFFFFF"/>
                </a:solidFill>
                <a:highlight>
                  <a:srgbClr val="FFFFFF"/>
                </a:highlight>
                <a:latin typeface="Courier New"/>
                <a:ea typeface="Courier New"/>
                <a:cs typeface="Courier New"/>
                <a:sym typeface="Courier New"/>
              </a:rPr>
              <a:t> </a:t>
            </a:r>
            <a:r>
              <a:rPr lang="es" sz="1200">
                <a:highlight>
                  <a:srgbClr val="FFFFFF"/>
                </a:highlight>
                <a:latin typeface="Courier New"/>
                <a:ea typeface="Courier New"/>
                <a:cs typeface="Courier New"/>
                <a:sym typeface="Courier New"/>
              </a:rPr>
              <a:t>  </a:t>
            </a:r>
            <a:r>
              <a:rPr lang="es" sz="1000">
                <a:highlight>
                  <a:srgbClr val="FFFFFF"/>
                </a:highlight>
                <a:latin typeface="Courier New"/>
                <a:ea typeface="Courier New"/>
                <a:cs typeface="Courier New"/>
                <a:sym typeface="Courier New"/>
              </a:rPr>
              <a:t>   </a:t>
            </a:r>
            <a:endParaRPr sz="1000">
              <a:highlight>
                <a:srgbClr val="FFFFFF"/>
              </a:highlight>
              <a:latin typeface="Courier New"/>
              <a:ea typeface="Courier New"/>
              <a:cs typeface="Courier New"/>
              <a:sym typeface="Courier New"/>
            </a:endParaRPr>
          </a:p>
          <a:p>
            <a:pPr indent="0" lvl="0" marL="0" rtl="0" algn="l">
              <a:lnSpc>
                <a:spcPct val="6000"/>
              </a:lnSpc>
              <a:spcBef>
                <a:spcPts val="1100"/>
              </a:spcBef>
              <a:spcAft>
                <a:spcPts val="1100"/>
              </a:spcAft>
              <a:buNone/>
            </a:pPr>
            <a:r>
              <a:rPr lang="es" sz="1000">
                <a:highlight>
                  <a:srgbClr val="FFFFFF"/>
                </a:highlight>
              </a:rPr>
              <a:t>/            </a:t>
            </a:r>
            <a:endParaRPr sz="1000">
              <a:highlight>
                <a:srgbClr val="FFFFFF"/>
              </a:highlight>
            </a:endParaRPr>
          </a:p>
        </p:txBody>
      </p:sp>
      <p:sp>
        <p:nvSpPr>
          <p:cNvPr id="236" name="Google Shape;236;p18"/>
          <p:cNvSpPr txBox="1"/>
          <p:nvPr/>
        </p:nvSpPr>
        <p:spPr>
          <a:xfrm>
            <a:off x="1163525" y="2079125"/>
            <a:ext cx="3821700" cy="2367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a:solidFill>
                  <a:srgbClr val="FFFFFF"/>
                </a:solidFill>
                <a:latin typeface="Montserrat"/>
                <a:ea typeface="Montserrat"/>
                <a:cs typeface="Montserrat"/>
                <a:sym typeface="Montserrat"/>
              </a:rPr>
              <a:t>Alejandro Guerrero Rodriguez (</a:t>
            </a:r>
            <a:r>
              <a:rPr b="1" lang="es">
                <a:solidFill>
                  <a:srgbClr val="FFFFFF"/>
                </a:solidFill>
                <a:latin typeface="Montserrat"/>
                <a:ea typeface="Montserrat"/>
                <a:cs typeface="Montserrat"/>
                <a:sym typeface="Montserrat"/>
              </a:rPr>
              <a:t>Machine Learning</a:t>
            </a:r>
            <a:r>
              <a:rPr lang="es">
                <a:solidFill>
                  <a:srgbClr val="FFFFFF"/>
                </a:solidFill>
                <a:latin typeface="Montserrat"/>
                <a:ea typeface="Montserrat"/>
                <a:cs typeface="Montserrat"/>
                <a:sym typeface="Montserrat"/>
              </a:rPr>
              <a:t>)</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es">
                <a:solidFill>
                  <a:srgbClr val="FFFFFF"/>
                </a:solidFill>
                <a:latin typeface="Montserrat"/>
                <a:ea typeface="Montserrat"/>
                <a:cs typeface="Montserrat"/>
                <a:sym typeface="Montserrat"/>
              </a:rPr>
              <a:t>Eduardo Pérez-Malumbres Cervera (</a:t>
            </a:r>
            <a:r>
              <a:rPr b="1" lang="es">
                <a:solidFill>
                  <a:srgbClr val="FFFFFF"/>
                </a:solidFill>
                <a:latin typeface="Montserrat"/>
                <a:ea typeface="Montserrat"/>
                <a:cs typeface="Montserrat"/>
                <a:sym typeface="Montserrat"/>
              </a:rPr>
              <a:t>Núcleo de Scylla</a:t>
            </a:r>
            <a:r>
              <a:rPr lang="es">
                <a:solidFill>
                  <a:srgbClr val="FFFFFF"/>
                </a:solidFill>
                <a:latin typeface="Montserrat"/>
                <a:ea typeface="Montserrat"/>
                <a:cs typeface="Montserrat"/>
                <a:sym typeface="Montserrat"/>
              </a:rPr>
              <a:t>, </a:t>
            </a:r>
            <a:r>
              <a:rPr b="1" lang="es">
                <a:solidFill>
                  <a:srgbClr val="FFFFFF"/>
                </a:solidFill>
                <a:latin typeface="Montserrat"/>
                <a:ea typeface="Montserrat"/>
                <a:cs typeface="Montserrat"/>
                <a:sym typeface="Montserrat"/>
              </a:rPr>
              <a:t>WAF</a:t>
            </a:r>
            <a:r>
              <a:rPr lang="es">
                <a:solidFill>
                  <a:srgbClr val="FFFFFF"/>
                </a:solidFill>
                <a:latin typeface="Montserrat"/>
                <a:ea typeface="Montserrat"/>
                <a:cs typeface="Montserrat"/>
                <a:sym typeface="Montserrat"/>
              </a:rPr>
              <a:t>)</a:t>
            </a:r>
            <a:endParaRPr>
              <a:solidFill>
                <a:srgbClr val="FFFFFF"/>
              </a:solidFill>
              <a:latin typeface="Montserrat"/>
              <a:ea typeface="Montserrat"/>
              <a:cs typeface="Montserrat"/>
              <a:sym typeface="Montserrat"/>
            </a:endParaRPr>
          </a:p>
          <a:p>
            <a:pPr indent="0" lvl="0" marL="0" rtl="0" algn="l">
              <a:lnSpc>
                <a:spcPct val="100000"/>
              </a:lnSpc>
              <a:spcBef>
                <a:spcPts val="900"/>
              </a:spcBef>
              <a:spcAft>
                <a:spcPts val="0"/>
              </a:spcAft>
              <a:buNone/>
            </a:pPr>
            <a:r>
              <a:rPr lang="es">
                <a:solidFill>
                  <a:srgbClr val="FFFFFF"/>
                </a:solidFill>
                <a:latin typeface="Montserrat"/>
                <a:ea typeface="Montserrat"/>
                <a:cs typeface="Montserrat"/>
                <a:sym typeface="Montserrat"/>
              </a:rPr>
              <a:t>Carlos Ledesma Peña (</a:t>
            </a:r>
            <a:r>
              <a:rPr b="1" lang="es">
                <a:solidFill>
                  <a:srgbClr val="FFFFFF"/>
                </a:solidFill>
                <a:latin typeface="Montserrat"/>
                <a:ea typeface="Montserrat"/>
                <a:cs typeface="Montserrat"/>
                <a:sym typeface="Montserrat"/>
              </a:rPr>
              <a:t>Desarrollo General</a:t>
            </a:r>
            <a:r>
              <a:rPr lang="es">
                <a:solidFill>
                  <a:srgbClr val="FFFFFF"/>
                </a:solidFill>
                <a:latin typeface="Montserrat"/>
                <a:ea typeface="Montserrat"/>
                <a:cs typeface="Montserrat"/>
                <a:sym typeface="Montserrat"/>
              </a:rPr>
              <a:t>)</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es">
                <a:solidFill>
                  <a:srgbClr val="FFFFFF"/>
                </a:solidFill>
                <a:latin typeface="Montserrat"/>
                <a:ea typeface="Montserrat"/>
                <a:cs typeface="Montserrat"/>
                <a:sym typeface="Montserrat"/>
              </a:rPr>
              <a:t>Mario Ávila Ventosa</a:t>
            </a:r>
            <a:endParaRPr>
              <a:solidFill>
                <a:srgbClr val="FFFFFF"/>
              </a:solidFill>
              <a:latin typeface="Montserrat"/>
              <a:ea typeface="Montserrat"/>
              <a:cs typeface="Montserrat"/>
              <a:sym typeface="Montserrat"/>
            </a:endParaRPr>
          </a:p>
          <a:p>
            <a:pPr indent="0" lvl="0" marL="0" rtl="0" algn="l">
              <a:lnSpc>
                <a:spcPct val="100000"/>
              </a:lnSpc>
              <a:spcBef>
                <a:spcPts val="900"/>
              </a:spcBef>
              <a:spcAft>
                <a:spcPts val="0"/>
              </a:spcAft>
              <a:buNone/>
            </a:pPr>
            <a:r>
              <a:rPr lang="es">
                <a:solidFill>
                  <a:srgbClr val="FFFFFF"/>
                </a:solidFill>
                <a:latin typeface="Montserrat"/>
                <a:ea typeface="Montserrat"/>
                <a:cs typeface="Montserrat"/>
                <a:sym typeface="Montserrat"/>
              </a:rPr>
              <a:t>(</a:t>
            </a:r>
            <a:r>
              <a:rPr b="1" lang="es">
                <a:solidFill>
                  <a:srgbClr val="FFFFFF"/>
                </a:solidFill>
                <a:latin typeface="Montserrat"/>
                <a:ea typeface="Montserrat"/>
                <a:cs typeface="Montserrat"/>
                <a:sym typeface="Montserrat"/>
              </a:rPr>
              <a:t>Django</a:t>
            </a:r>
            <a:r>
              <a:rPr lang="es">
                <a:solidFill>
                  <a:srgbClr val="FFFFFF"/>
                </a:solidFill>
                <a:latin typeface="Montserrat"/>
                <a:ea typeface="Montserrat"/>
                <a:cs typeface="Montserrat"/>
                <a:sym typeface="Montserrat"/>
              </a:rPr>
              <a:t>)</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900"/>
              </a:spcAft>
              <a:buNone/>
            </a:pPr>
            <a:r>
              <a:t/>
            </a:r>
            <a:endParaRPr sz="1800">
              <a:solidFill>
                <a:srgbClr val="FFFFFF"/>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¿Qué es </a:t>
            </a:r>
            <a:r>
              <a:rPr b="1" lang="es"/>
              <a:t>Scylla</a:t>
            </a:r>
            <a:r>
              <a:rPr lang="es"/>
              <a:t>?</a:t>
            </a:r>
            <a:endParaRPr/>
          </a:p>
        </p:txBody>
      </p:sp>
      <p:sp>
        <p:nvSpPr>
          <p:cNvPr id="242" name="Google Shape;242;p19"/>
          <p:cNvSpPr txBox="1"/>
          <p:nvPr>
            <p:ph idx="1" type="body"/>
          </p:nvPr>
        </p:nvSpPr>
        <p:spPr>
          <a:xfrm>
            <a:off x="895550" y="1495200"/>
            <a:ext cx="7718400" cy="477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rgbClr val="FFFFFF"/>
                </a:solidFill>
              </a:rPr>
              <a:t>Scylla es un Web Application Firewall con machine learning el cual, además de basarse en unas reglas determinadas para detectar amenazas, toma valores muchas veces ignorados en el análisis como palabras clave en la respuesta (útil para detectar errores de SQL Injection no encontrados en el request), longitud media de datos enviados por determinadas variables, entropía etc</a:t>
            </a:r>
            <a:endParaRPr>
              <a:solidFill>
                <a:srgbClr val="FFFFFF"/>
              </a:solidFill>
            </a:endParaRPr>
          </a:p>
          <a:p>
            <a:pPr indent="0" lvl="0" marL="0" rtl="0" algn="l">
              <a:spcBef>
                <a:spcPts val="1600"/>
              </a:spcBef>
              <a:spcAft>
                <a:spcPts val="0"/>
              </a:spcAft>
              <a:buNone/>
            </a:pPr>
            <a:r>
              <a:t/>
            </a:r>
            <a:endParaRPr sz="1100">
              <a:solidFill>
                <a:srgbClr val="222222"/>
              </a:solidFill>
              <a:highlight>
                <a:srgbClr val="FFFFFF"/>
              </a:highlight>
              <a:latin typeface="Arial"/>
              <a:ea typeface="Arial"/>
              <a:cs typeface="Arial"/>
              <a:sym typeface="Arial"/>
            </a:endParaRPr>
          </a:p>
          <a:p>
            <a:pPr indent="0" lvl="0" marL="0" rtl="0" algn="l">
              <a:spcBef>
                <a:spcPts val="1600"/>
              </a:spcBef>
              <a:spcAft>
                <a:spcPts val="0"/>
              </a:spcAft>
              <a:buNone/>
            </a:pPr>
            <a:r>
              <a:t/>
            </a:r>
            <a:endParaRPr sz="1100">
              <a:solidFill>
                <a:srgbClr val="222222"/>
              </a:solidFill>
              <a:highlight>
                <a:srgbClr val="FFFFFF"/>
              </a:highlight>
              <a:latin typeface="Arial"/>
              <a:ea typeface="Arial"/>
              <a:cs typeface="Arial"/>
              <a:sym typeface="Arial"/>
            </a:endParaRPr>
          </a:p>
          <a:p>
            <a:pPr indent="0" lvl="0" marL="0" rtl="0" algn="l">
              <a:spcBef>
                <a:spcPts val="1600"/>
              </a:spcBef>
              <a:spcAft>
                <a:spcPts val="0"/>
              </a:spcAft>
              <a:buNone/>
            </a:pPr>
            <a:r>
              <a:t/>
            </a:r>
            <a:endParaRPr sz="1100">
              <a:solidFill>
                <a:srgbClr val="222222"/>
              </a:solidFill>
              <a:highlight>
                <a:srgbClr val="FFFFFF"/>
              </a:highlight>
              <a:latin typeface="Arial"/>
              <a:ea typeface="Arial"/>
              <a:cs typeface="Arial"/>
              <a:sym typeface="Arial"/>
            </a:endParaRPr>
          </a:p>
          <a:p>
            <a:pPr indent="0" lvl="0" marL="0" rtl="0" algn="l">
              <a:spcBef>
                <a:spcPts val="0"/>
              </a:spcBef>
              <a:spcAft>
                <a:spcPts val="0"/>
              </a:spcAft>
              <a:buNone/>
            </a:pPr>
            <a:r>
              <a:t/>
            </a:r>
            <a:endParaRPr sz="1100">
              <a:solidFill>
                <a:srgbClr val="222222"/>
              </a:solidFill>
              <a:highlight>
                <a:srgbClr val="FFFFFF"/>
              </a:highlight>
              <a:latin typeface="Arial"/>
              <a:ea typeface="Arial"/>
              <a:cs typeface="Arial"/>
              <a:sym typeface="Arial"/>
            </a:endParaRPr>
          </a:p>
          <a:p>
            <a:pPr indent="0" lvl="0" marL="0" rtl="0" algn="l">
              <a:spcBef>
                <a:spcPts val="0"/>
              </a:spcBef>
              <a:spcAft>
                <a:spcPts val="0"/>
              </a:spcAft>
              <a:buNone/>
            </a:pPr>
            <a:r>
              <a:t/>
            </a:r>
            <a:endParaRPr sz="1100">
              <a:solidFill>
                <a:srgbClr val="222222"/>
              </a:solidFill>
              <a:highlight>
                <a:srgbClr val="FFFFFF"/>
              </a:highlight>
              <a:latin typeface="Arial"/>
              <a:ea typeface="Arial"/>
              <a:cs typeface="Arial"/>
              <a:sym typeface="Arial"/>
            </a:endParaRPr>
          </a:p>
          <a:p>
            <a:pPr indent="0" lvl="0" marL="0" rtl="0" algn="l">
              <a:spcBef>
                <a:spcPts val="0"/>
              </a:spcBef>
              <a:spcAft>
                <a:spcPts val="0"/>
              </a:spcAft>
              <a:buNone/>
            </a:pPr>
            <a:r>
              <a:t/>
            </a:r>
            <a:endParaRPr sz="1100">
              <a:solidFill>
                <a:srgbClr val="222222"/>
              </a:solidFill>
              <a:highlight>
                <a:srgbClr val="FFFFFF"/>
              </a:highlight>
              <a:latin typeface="Arial"/>
              <a:ea typeface="Arial"/>
              <a:cs typeface="Arial"/>
              <a:sym typeface="Arial"/>
            </a:endParaRPr>
          </a:p>
          <a:p>
            <a:pPr indent="0" lvl="0" marL="0" rtl="0" algn="l">
              <a:spcBef>
                <a:spcPts val="0"/>
              </a:spcBef>
              <a:spcAft>
                <a:spcPts val="0"/>
              </a:spcAft>
              <a:buNone/>
            </a:pPr>
            <a:r>
              <a:t/>
            </a:r>
            <a:endParaRPr sz="1100">
              <a:solidFill>
                <a:srgbClr val="222222"/>
              </a:solidFill>
              <a:highlight>
                <a:srgbClr val="FFFFFF"/>
              </a:highlight>
              <a:latin typeface="Arial"/>
              <a:ea typeface="Arial"/>
              <a:cs typeface="Arial"/>
              <a:sym typeface="Arial"/>
            </a:endParaRPr>
          </a:p>
          <a:p>
            <a:pPr indent="0" lvl="0" marL="0" rtl="0" algn="l">
              <a:spcBef>
                <a:spcPts val="1600"/>
              </a:spcBef>
              <a:spcAft>
                <a:spcPts val="0"/>
              </a:spcAft>
              <a:buNone/>
            </a:pPr>
            <a:r>
              <a:t/>
            </a:r>
            <a:endParaRPr sz="1100">
              <a:solidFill>
                <a:srgbClr val="222222"/>
              </a:solidFill>
              <a:highlight>
                <a:srgbClr val="FFFFFF"/>
              </a:highlight>
              <a:latin typeface="Arial"/>
              <a:ea typeface="Arial"/>
              <a:cs typeface="Arial"/>
              <a:sym typeface="Arial"/>
            </a:endParaRPr>
          </a:p>
          <a:p>
            <a:pPr indent="0" lvl="0" marL="0" rtl="0" algn="l">
              <a:spcBef>
                <a:spcPts val="1600"/>
              </a:spcBef>
              <a:spcAft>
                <a:spcPts val="0"/>
              </a:spcAft>
              <a:buNone/>
            </a:pPr>
            <a:r>
              <a:t/>
            </a:r>
            <a:endParaRPr sz="1100">
              <a:solidFill>
                <a:srgbClr val="222222"/>
              </a:solidFill>
              <a:highlight>
                <a:srgbClr val="FFFFFF"/>
              </a:highlight>
              <a:latin typeface="Arial"/>
              <a:ea typeface="Arial"/>
              <a:cs typeface="Arial"/>
              <a:sym typeface="Arial"/>
            </a:endParaRPr>
          </a:p>
          <a:p>
            <a:pPr indent="0" lvl="0" marL="0" rtl="0" algn="l">
              <a:spcBef>
                <a:spcPts val="1600"/>
              </a:spcBef>
              <a:spcAft>
                <a:spcPts val="1600"/>
              </a:spcAft>
              <a:buNone/>
            </a:pPr>
            <a:r>
              <a:t/>
            </a:r>
            <a:endParaRPr sz="1100">
              <a:solidFill>
                <a:srgbClr val="222222"/>
              </a:solidFill>
              <a:highlight>
                <a:srgbClr val="FFFFFF"/>
              </a:highlight>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 quien está enfocado </a:t>
            </a:r>
            <a:r>
              <a:rPr b="1" lang="es"/>
              <a:t>Scylla</a:t>
            </a:r>
            <a:r>
              <a:rPr lang="es"/>
              <a:t>?</a:t>
            </a:r>
            <a:endParaRPr/>
          </a:p>
        </p:txBody>
      </p:sp>
      <p:sp>
        <p:nvSpPr>
          <p:cNvPr id="248" name="Google Shape;248;p20"/>
          <p:cNvSpPr txBox="1"/>
          <p:nvPr>
            <p:ph idx="1" type="body"/>
          </p:nvPr>
        </p:nvSpPr>
        <p:spPr>
          <a:xfrm>
            <a:off x="3986100" y="987550"/>
            <a:ext cx="5157900" cy="14013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800"/>
              <a:t>Scylla está enfocado a cualquiera que quiera hacer de su </a:t>
            </a:r>
            <a:r>
              <a:rPr b="1" lang="es" sz="1800"/>
              <a:t>aplicación web</a:t>
            </a:r>
            <a:r>
              <a:rPr lang="es" sz="1800"/>
              <a:t> algo más segura.</a:t>
            </a:r>
            <a:endParaRPr sz="1800"/>
          </a:p>
          <a:p>
            <a:pPr indent="0" lvl="0" marL="0" rtl="0" algn="l">
              <a:spcBef>
                <a:spcPts val="1600"/>
              </a:spcBef>
              <a:spcAft>
                <a:spcPts val="0"/>
              </a:spcAft>
              <a:buNone/>
            </a:pPr>
            <a:r>
              <a:rPr lang="es" sz="1800"/>
              <a:t>No pretende estar diseñado para </a:t>
            </a:r>
            <a:r>
              <a:rPr b="1" lang="es" sz="1800"/>
              <a:t>ningún servidor en específico</a:t>
            </a:r>
            <a:r>
              <a:rPr lang="es" sz="1800"/>
              <a:t>, ya que su núcleo es un </a:t>
            </a:r>
            <a:r>
              <a:rPr b="1" lang="es" sz="1800"/>
              <a:t>proxy</a:t>
            </a:r>
            <a:r>
              <a:rPr lang="es" sz="1800"/>
              <a:t> el cual analizará todas las </a:t>
            </a:r>
            <a:r>
              <a:rPr b="1" lang="es" sz="1800"/>
              <a:t>peticiones y response</a:t>
            </a:r>
            <a:r>
              <a:rPr lang="es" sz="1800"/>
              <a:t> sin importar el destino y procedencia de la petición ( valores los cuales serán asignados en un archivo de configuración ) </a:t>
            </a:r>
            <a:endParaRPr sz="1800"/>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21"/>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Proxy de Scylla</a:t>
            </a:r>
            <a:endParaRPr/>
          </a:p>
        </p:txBody>
      </p:sp>
      <p:sp>
        <p:nvSpPr>
          <p:cNvPr id="254" name="Google Shape;254;p21"/>
          <p:cNvSpPr txBox="1"/>
          <p:nvPr>
            <p:ph idx="1" type="body"/>
          </p:nvPr>
        </p:nvSpPr>
        <p:spPr>
          <a:xfrm>
            <a:off x="692700" y="1565725"/>
            <a:ext cx="3879300" cy="310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800"/>
              <a:t>El esquema de funcionamiento del proxy es simple, se divide en 4 pasos</a:t>
            </a:r>
            <a:endParaRPr sz="1800"/>
          </a:p>
          <a:p>
            <a:pPr indent="-342900" lvl="0" marL="457200" rtl="0" algn="l">
              <a:spcBef>
                <a:spcPts val="1600"/>
              </a:spcBef>
              <a:spcAft>
                <a:spcPts val="0"/>
              </a:spcAft>
              <a:buSzPts val="1800"/>
              <a:buAutoNum type="arabicPeriod"/>
            </a:pPr>
            <a:r>
              <a:rPr lang="es" sz="1800"/>
              <a:t>Recibir petición</a:t>
            </a:r>
            <a:endParaRPr sz="1800"/>
          </a:p>
          <a:p>
            <a:pPr indent="-342900" lvl="0" marL="457200" rtl="0" algn="l">
              <a:spcBef>
                <a:spcPts val="0"/>
              </a:spcBef>
              <a:spcAft>
                <a:spcPts val="0"/>
              </a:spcAft>
              <a:buSzPts val="1800"/>
              <a:buAutoNum type="arabicPeriod"/>
            </a:pPr>
            <a:r>
              <a:rPr lang="es" sz="1800"/>
              <a:t>Analizar y enviar ( o bloquear )</a:t>
            </a:r>
            <a:endParaRPr sz="1800"/>
          </a:p>
          <a:p>
            <a:pPr indent="-342900" lvl="0" marL="457200" rtl="0" algn="l">
              <a:spcBef>
                <a:spcPts val="0"/>
              </a:spcBef>
              <a:spcAft>
                <a:spcPts val="0"/>
              </a:spcAft>
              <a:buSzPts val="1800"/>
              <a:buAutoNum type="arabicPeriod"/>
            </a:pPr>
            <a:r>
              <a:rPr lang="es" sz="1800"/>
              <a:t>Recibir respuesta</a:t>
            </a:r>
            <a:endParaRPr sz="1800"/>
          </a:p>
          <a:p>
            <a:pPr indent="-342900" lvl="0" marL="457200" rtl="0" algn="l">
              <a:spcBef>
                <a:spcPts val="0"/>
              </a:spcBef>
              <a:spcAft>
                <a:spcPts val="0"/>
              </a:spcAft>
              <a:buSzPts val="1800"/>
              <a:buAutoNum type="arabicPeriod"/>
            </a:pPr>
            <a:r>
              <a:rPr lang="es" sz="1800"/>
              <a:t>Analizar y enviar </a:t>
            </a:r>
            <a:r>
              <a:rPr lang="es" sz="1800"/>
              <a:t>( o bloquear) respuesta</a:t>
            </a:r>
            <a:endParaRPr sz="1800"/>
          </a:p>
        </p:txBody>
      </p:sp>
      <p:pic>
        <p:nvPicPr>
          <p:cNvPr id="255" name="Google Shape;255;p21"/>
          <p:cNvPicPr preferRelativeResize="0"/>
          <p:nvPr/>
        </p:nvPicPr>
        <p:blipFill>
          <a:blip r:embed="rId3">
            <a:alphaModFix amt="76000"/>
          </a:blip>
          <a:stretch>
            <a:fillRect/>
          </a:stretch>
        </p:blipFill>
        <p:spPr>
          <a:xfrm>
            <a:off x="4646975" y="1484525"/>
            <a:ext cx="4170074" cy="2684425"/>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sp>
        <p:nvSpPr>
          <p:cNvPr id="260" name="Google Shape;260;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Interfaz web</a:t>
            </a:r>
            <a:endParaRPr/>
          </a:p>
          <a:p>
            <a:pPr indent="0" lvl="0" marL="0" rtl="0" algn="l">
              <a:spcBef>
                <a:spcPts val="0"/>
              </a:spcBef>
              <a:spcAft>
                <a:spcPts val="0"/>
              </a:spcAft>
              <a:buNone/>
            </a:pPr>
            <a:r>
              <a:t/>
            </a:r>
            <a:endParaRPr/>
          </a:p>
        </p:txBody>
      </p:sp>
      <p:sp>
        <p:nvSpPr>
          <p:cNvPr id="261" name="Google Shape;261;p22"/>
          <p:cNvSpPr txBox="1"/>
          <p:nvPr>
            <p:ph idx="1" type="body"/>
          </p:nvPr>
        </p:nvSpPr>
        <p:spPr>
          <a:xfrm>
            <a:off x="1297500" y="1740075"/>
            <a:ext cx="64032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1800"/>
              <a:t>Otro de los objetivos de Scylla es crear una aplicación web con Django donde poder modificar algunos archivos de configuración, ver amenazas detectadas a lo largo del tiempo o algunas estadísticas como número de peticiones medio por unidad de tiempo</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Google Shape;266;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Ventajas respecto proyectos similares</a:t>
            </a:r>
            <a:endParaRPr/>
          </a:p>
        </p:txBody>
      </p:sp>
      <p:sp>
        <p:nvSpPr>
          <p:cNvPr id="267" name="Google Shape;267;p23"/>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68" name="Google Shape;268;p23"/>
          <p:cNvSpPr txBox="1"/>
          <p:nvPr>
            <p:ph idx="1" type="body"/>
          </p:nvPr>
        </p:nvSpPr>
        <p:spPr>
          <a:xfrm>
            <a:off x="2030400" y="1525702"/>
            <a:ext cx="5877300" cy="12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400">
                <a:solidFill>
                  <a:srgbClr val="FFFFFF"/>
                </a:solidFill>
              </a:rPr>
              <a:t>Modsecurity:</a:t>
            </a:r>
            <a:endParaRPr sz="2400">
              <a:solidFill>
                <a:srgbClr val="FFFFFF"/>
              </a:solidFill>
            </a:endParaRPr>
          </a:p>
          <a:p>
            <a:pPr indent="0" lvl="0" marL="0" rtl="0" algn="l">
              <a:spcBef>
                <a:spcPts val="1600"/>
              </a:spcBef>
              <a:spcAft>
                <a:spcPts val="1600"/>
              </a:spcAft>
              <a:buNone/>
            </a:pPr>
            <a:r>
              <a:rPr b="1" lang="es" sz="1800">
                <a:solidFill>
                  <a:srgbClr val="FFFFFF"/>
                </a:solidFill>
              </a:rPr>
              <a:t>Diferencias: </a:t>
            </a:r>
            <a:r>
              <a:rPr lang="es" sz="1800">
                <a:solidFill>
                  <a:srgbClr val="FFFFFF"/>
                </a:solidFill>
              </a:rPr>
              <a:t>Scylla toma otra serie de parámetros en el análisis de las peticiones, machine learning</a:t>
            </a:r>
            <a:endParaRPr sz="1800">
              <a:solidFill>
                <a:srgbClr val="FFFFFF"/>
              </a:solidFill>
            </a:endParaRPr>
          </a:p>
        </p:txBody>
      </p:sp>
      <p:sp>
        <p:nvSpPr>
          <p:cNvPr id="269" name="Google Shape;269;p23"/>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70" name="Google Shape;270;p23"/>
          <p:cNvSpPr txBox="1"/>
          <p:nvPr>
            <p:ph idx="1" type="body"/>
          </p:nvPr>
        </p:nvSpPr>
        <p:spPr>
          <a:xfrm>
            <a:off x="2030400" y="3187288"/>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s" sz="1800">
                <a:solidFill>
                  <a:srgbClr val="FFFFFF"/>
                </a:solidFill>
              </a:rPr>
              <a:t>Parecidos:</a:t>
            </a:r>
            <a:r>
              <a:rPr lang="es" sz="1800">
                <a:solidFill>
                  <a:srgbClr val="FFFFFF"/>
                </a:solidFill>
              </a:rPr>
              <a:t> </a:t>
            </a:r>
            <a:r>
              <a:rPr b="1" lang="es" sz="1800">
                <a:solidFill>
                  <a:srgbClr val="FFFFFF"/>
                </a:solidFill>
              </a:rPr>
              <a:t>Análisis en tiempo real</a:t>
            </a:r>
            <a:r>
              <a:rPr lang="es" sz="1800">
                <a:solidFill>
                  <a:srgbClr val="FFFFFF"/>
                </a:solidFill>
              </a:rPr>
              <a:t> sin cambiar la infraestructura del servidor, </a:t>
            </a:r>
            <a:r>
              <a:rPr b="1" lang="es" sz="1800">
                <a:solidFill>
                  <a:srgbClr val="FFFFFF"/>
                </a:solidFill>
              </a:rPr>
              <a:t>borrado de caracteres</a:t>
            </a:r>
            <a:r>
              <a:rPr lang="es" sz="1800">
                <a:solidFill>
                  <a:srgbClr val="FFFFFF"/>
                </a:solidFill>
              </a:rPr>
              <a:t> “peligrosos”,  </a:t>
            </a:r>
            <a:r>
              <a:rPr b="1" lang="es" sz="1800">
                <a:solidFill>
                  <a:srgbClr val="FFFFFF"/>
                </a:solidFill>
              </a:rPr>
              <a:t>decodificación </a:t>
            </a:r>
            <a:r>
              <a:rPr lang="es" sz="1800">
                <a:solidFill>
                  <a:srgbClr val="FFFFFF"/>
                </a:solidFill>
              </a:rPr>
              <a:t>de URL</a:t>
            </a:r>
            <a:endParaRPr sz="1800">
              <a:solidFill>
                <a:srgbClr val="FFFFFF"/>
              </a:solidFill>
            </a:endParaRPr>
          </a:p>
        </p:txBody>
      </p:sp>
      <p:sp>
        <p:nvSpPr>
          <p:cNvPr id="271" name="Google Shape;271;p23"/>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Google Shape;276;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Machine Learning aplicado a </a:t>
            </a:r>
            <a:r>
              <a:rPr b="1" lang="es"/>
              <a:t>Scylla</a:t>
            </a:r>
            <a:endParaRPr b="1"/>
          </a:p>
        </p:txBody>
      </p:sp>
      <p:sp>
        <p:nvSpPr>
          <p:cNvPr id="277" name="Google Shape;277;p24"/>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78" name="Google Shape;278;p24"/>
          <p:cNvSpPr txBox="1"/>
          <p:nvPr>
            <p:ph idx="1" type="body"/>
          </p:nvPr>
        </p:nvSpPr>
        <p:spPr>
          <a:xfrm>
            <a:off x="1377675" y="959147"/>
            <a:ext cx="6363600" cy="30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a:p>
            <a:pPr indent="0" lvl="0" marL="0" rtl="0" algn="l">
              <a:spcBef>
                <a:spcPts val="1600"/>
              </a:spcBef>
              <a:spcAft>
                <a:spcPts val="0"/>
              </a:spcAft>
              <a:buNone/>
            </a:pPr>
            <a:r>
              <a:rPr lang="es" sz="1800">
                <a:solidFill>
                  <a:srgbClr val="FFFFFF"/>
                </a:solidFill>
              </a:rPr>
              <a:t>Nuestro objetivo es usar algoritmos comunes de machine learning para hacer los resultados más precisos y adaptar el WAF al mayor número de circunstancias.</a:t>
            </a:r>
            <a:endParaRPr sz="1800">
              <a:solidFill>
                <a:srgbClr val="FFFFFF"/>
              </a:solidFill>
            </a:endParaRPr>
          </a:p>
          <a:p>
            <a:pPr indent="0" lvl="0" marL="0" rtl="0" algn="l">
              <a:spcBef>
                <a:spcPts val="1600"/>
              </a:spcBef>
              <a:spcAft>
                <a:spcPts val="1600"/>
              </a:spcAft>
              <a:buNone/>
            </a:pPr>
            <a:r>
              <a:rPr lang="es" sz="1800">
                <a:solidFill>
                  <a:srgbClr val="FFFFFF"/>
                </a:solidFill>
              </a:rPr>
              <a:t>Principalmente tenemos en mente el uso de algoritmos como </a:t>
            </a:r>
            <a:r>
              <a:rPr b="1" lang="es" sz="1800">
                <a:solidFill>
                  <a:srgbClr val="FFFFFF"/>
                </a:solidFill>
              </a:rPr>
              <a:t>K-means </a:t>
            </a:r>
            <a:r>
              <a:rPr lang="es" sz="1800">
                <a:solidFill>
                  <a:srgbClr val="FFFFFF"/>
                </a:solidFill>
              </a:rPr>
              <a:t>y </a:t>
            </a:r>
            <a:r>
              <a:rPr b="1" lang="es" sz="1800">
                <a:solidFill>
                  <a:srgbClr val="FFFFFF"/>
                </a:solidFill>
              </a:rPr>
              <a:t>Regresión lineal</a:t>
            </a:r>
            <a:r>
              <a:rPr lang="es" sz="1800">
                <a:solidFill>
                  <a:srgbClr val="FFFFFF"/>
                </a:solidFill>
              </a:rPr>
              <a:t>, y el uso de ciertas características estratégicas de los datos de entrada para que los algoritmos obtengan la mayor eficacia.</a:t>
            </a:r>
            <a:endParaRPr sz="1800">
              <a:solidFill>
                <a:srgbClr val="FFFFFF"/>
              </a:solidFill>
            </a:endParaRPr>
          </a:p>
        </p:txBody>
      </p:sp>
      <p:sp>
        <p:nvSpPr>
          <p:cNvPr id="279" name="Google Shape;279;p24"/>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80" name="Google Shape;280;p24"/>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Google Shape;285;p25"/>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¡Gracias!</a:t>
            </a:r>
            <a:endParaRPr/>
          </a:p>
        </p:txBody>
      </p:sp>
      <p:grpSp>
        <p:nvGrpSpPr>
          <p:cNvPr id="286" name="Google Shape;286;p25"/>
          <p:cNvGrpSpPr/>
          <p:nvPr/>
        </p:nvGrpSpPr>
        <p:grpSpPr>
          <a:xfrm>
            <a:off x="4066820" y="1553491"/>
            <a:ext cx="3159984" cy="2439109"/>
            <a:chOff x="3553042" y="1657806"/>
            <a:chExt cx="3461100" cy="2671532"/>
          </a:xfrm>
        </p:grpSpPr>
        <p:sp>
          <p:nvSpPr>
            <p:cNvPr id="287" name="Google Shape;287;p25"/>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5"/>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5"/>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5"/>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5"/>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5"/>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5"/>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5"/>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95" name="Google Shape;295;p25"/>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296" name="Google Shape;296;p25"/>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 name="Google Shape;297;p25"/>
          <p:cNvGrpSpPr/>
          <p:nvPr/>
        </p:nvGrpSpPr>
        <p:grpSpPr>
          <a:xfrm>
            <a:off x="6762480" y="2546254"/>
            <a:ext cx="1024386" cy="1522884"/>
            <a:chOff x="6505573" y="2745170"/>
            <a:chExt cx="1122000" cy="1668000"/>
          </a:xfrm>
        </p:grpSpPr>
        <p:sp>
          <p:nvSpPr>
            <p:cNvPr id="298" name="Google Shape;298;p25"/>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5"/>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5"/>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5"/>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2" name="Google Shape;302;p25"/>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303" name="Google Shape;303;p25"/>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 name="Google Shape;304;p25"/>
          <p:cNvGrpSpPr/>
          <p:nvPr/>
        </p:nvGrpSpPr>
        <p:grpSpPr>
          <a:xfrm>
            <a:off x="6405845" y="3121897"/>
            <a:ext cx="520684" cy="1036470"/>
            <a:chOff x="9543736" y="4486132"/>
            <a:chExt cx="570300" cy="1135235"/>
          </a:xfrm>
        </p:grpSpPr>
        <p:sp>
          <p:nvSpPr>
            <p:cNvPr id="305" name="Google Shape;305;p25"/>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5"/>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5"/>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5"/>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9" name="Google Shape;309;p25"/>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10" name="Google Shape;310;p25"/>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 name="Google Shape;311;p25"/>
          <p:cNvGrpSpPr/>
          <p:nvPr/>
        </p:nvGrpSpPr>
        <p:grpSpPr>
          <a:xfrm>
            <a:off x="7564804" y="3443361"/>
            <a:ext cx="455496" cy="692277"/>
            <a:chOff x="7384375" y="3728000"/>
            <a:chExt cx="498900" cy="758244"/>
          </a:xfrm>
        </p:grpSpPr>
        <p:sp>
          <p:nvSpPr>
            <p:cNvPr id="312" name="Google Shape;312;p25"/>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5"/>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5"/>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5"/>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25"/>
          <p:cNvGrpSpPr/>
          <p:nvPr/>
        </p:nvGrpSpPr>
        <p:grpSpPr>
          <a:xfrm>
            <a:off x="7564836" y="3561758"/>
            <a:ext cx="478081" cy="462776"/>
            <a:chOff x="7384385" y="3857442"/>
            <a:chExt cx="523637" cy="506874"/>
          </a:xfrm>
        </p:grpSpPr>
        <p:sp>
          <p:nvSpPr>
            <p:cNvPr id="317" name="Google Shape;317;p25"/>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 name="Google Shape;318;p25"/>
            <p:cNvGrpSpPr/>
            <p:nvPr/>
          </p:nvGrpSpPr>
          <p:grpSpPr>
            <a:xfrm>
              <a:off x="7384385" y="3857442"/>
              <a:ext cx="523637" cy="498900"/>
              <a:chOff x="7384385" y="3857442"/>
              <a:chExt cx="523637" cy="498900"/>
            </a:xfrm>
          </p:grpSpPr>
          <p:sp>
            <p:nvSpPr>
              <p:cNvPr id="319" name="Google Shape;319;p25"/>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5"/>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21" name="Google Shape;321;p25"/>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22" name="Google Shape;322;p25"/>
          <p:cNvGrpSpPr/>
          <p:nvPr/>
        </p:nvGrpSpPr>
        <p:grpSpPr>
          <a:xfrm>
            <a:off x="8110843" y="3443361"/>
            <a:ext cx="435785" cy="692277"/>
            <a:chOff x="7982421" y="3727763"/>
            <a:chExt cx="477311" cy="758244"/>
          </a:xfrm>
        </p:grpSpPr>
        <p:sp>
          <p:nvSpPr>
            <p:cNvPr id="323" name="Google Shape;323;p25"/>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5"/>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5"/>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5"/>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5"/>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5"/>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5"/>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5"/>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1" name="Google Shape;331;p25"/>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pic>
        <p:nvPicPr>
          <p:cNvPr id="332" name="Google Shape;332;p25"/>
          <p:cNvPicPr preferRelativeResize="0"/>
          <p:nvPr/>
        </p:nvPicPr>
        <p:blipFill>
          <a:blip r:embed="rId8">
            <a:alphaModFix/>
          </a:blip>
          <a:stretch>
            <a:fillRect/>
          </a:stretch>
        </p:blipFill>
        <p:spPr>
          <a:xfrm>
            <a:off x="4503575" y="1935575"/>
            <a:ext cx="2286000" cy="1085850"/>
          </a:xfrm>
          <a:prstGeom prst="rect">
            <a:avLst/>
          </a:prstGeom>
          <a:noFill/>
          <a:ln>
            <a:noFill/>
          </a:ln>
        </p:spPr>
      </p:pic>
      <p:pic>
        <p:nvPicPr>
          <p:cNvPr id="333" name="Google Shape;333;p25"/>
          <p:cNvPicPr preferRelativeResize="0"/>
          <p:nvPr/>
        </p:nvPicPr>
        <p:blipFill>
          <a:blip r:embed="rId8">
            <a:alphaModFix/>
          </a:blip>
          <a:stretch>
            <a:fillRect/>
          </a:stretch>
        </p:blipFill>
        <p:spPr>
          <a:xfrm>
            <a:off x="6465938" y="3470880"/>
            <a:ext cx="400500" cy="190230"/>
          </a:xfrm>
          <a:prstGeom prst="rect">
            <a:avLst/>
          </a:prstGeom>
          <a:noFill/>
          <a:ln>
            <a:noFill/>
          </a:ln>
        </p:spPr>
      </p:pic>
      <p:pic>
        <p:nvPicPr>
          <p:cNvPr id="334" name="Google Shape;334;p25"/>
          <p:cNvPicPr preferRelativeResize="0"/>
          <p:nvPr/>
        </p:nvPicPr>
        <p:blipFill>
          <a:blip r:embed="rId8">
            <a:alphaModFix/>
          </a:blip>
          <a:stretch>
            <a:fillRect/>
          </a:stretch>
        </p:blipFill>
        <p:spPr>
          <a:xfrm>
            <a:off x="7603635" y="3706378"/>
            <a:ext cx="400490" cy="190225"/>
          </a:xfrm>
          <a:prstGeom prst="rect">
            <a:avLst/>
          </a:prstGeom>
          <a:noFill/>
          <a:ln>
            <a:noFill/>
          </a:ln>
        </p:spPr>
      </p:pic>
      <p:pic>
        <p:nvPicPr>
          <p:cNvPr id="335" name="Google Shape;335;p25"/>
          <p:cNvPicPr preferRelativeResize="0"/>
          <p:nvPr/>
        </p:nvPicPr>
        <p:blipFill>
          <a:blip r:embed="rId8">
            <a:alphaModFix/>
          </a:blip>
          <a:stretch>
            <a:fillRect/>
          </a:stretch>
        </p:blipFill>
        <p:spPr>
          <a:xfrm>
            <a:off x="8127225" y="3711438"/>
            <a:ext cx="379200" cy="180122"/>
          </a:xfrm>
          <a:prstGeom prst="rect">
            <a:avLst/>
          </a:prstGeom>
          <a:noFill/>
          <a:ln>
            <a:noFill/>
          </a:ln>
        </p:spPr>
      </p:pic>
      <p:pic>
        <p:nvPicPr>
          <p:cNvPr id="336" name="Google Shape;336;p25"/>
          <p:cNvPicPr preferRelativeResize="0"/>
          <p:nvPr/>
        </p:nvPicPr>
        <p:blipFill>
          <a:blip r:embed="rId9">
            <a:alphaModFix/>
          </a:blip>
          <a:stretch>
            <a:fillRect/>
          </a:stretch>
        </p:blipFill>
        <p:spPr>
          <a:xfrm>
            <a:off x="6870767" y="3076312"/>
            <a:ext cx="807827" cy="4627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